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53" r:id="rId3"/>
  </p:sldMasterIdLst>
  <p:notesMasterIdLst>
    <p:notesMasterId r:id="rId42"/>
  </p:notesMasterIdLst>
  <p:sldIdLst>
    <p:sldId id="256" r:id="rId4"/>
    <p:sldId id="303" r:id="rId5"/>
    <p:sldId id="337" r:id="rId6"/>
    <p:sldId id="338" r:id="rId7"/>
    <p:sldId id="340" r:id="rId8"/>
    <p:sldId id="341" r:id="rId9"/>
    <p:sldId id="339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6" r:id="rId34"/>
    <p:sldId id="367" r:id="rId35"/>
    <p:sldId id="365" r:id="rId36"/>
    <p:sldId id="370" r:id="rId37"/>
    <p:sldId id="369" r:id="rId38"/>
    <p:sldId id="371" r:id="rId39"/>
    <p:sldId id="372" r:id="rId40"/>
    <p:sldId id="373" r:id="rId4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>
      <p:cViewPr varScale="1">
        <p:scale>
          <a:sx n="114" d="100"/>
          <a:sy n="114" d="100"/>
        </p:scale>
        <p:origin x="120" y="444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1.fntdata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9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800" dirty="0"/>
              <a:t>Line</a:t>
            </a:r>
            <a:r>
              <a:rPr lang="ko-KR" altLang="en-US" sz="1800" dirty="0"/>
              <a:t> </a:t>
            </a:r>
            <a:r>
              <a:rPr lang="en-US" altLang="ko-KR" sz="1800" dirty="0"/>
              <a:t>Drawings for Face Portraits from Photos using Global and Local Structure based GANs</a:t>
            </a:r>
          </a:p>
          <a:p>
            <a:pPr lvl="0"/>
            <a:r>
              <a:rPr lang="en-US" altLang="ko-KR" sz="1800" dirty="0"/>
              <a:t>(IEEE</a:t>
            </a:r>
            <a:r>
              <a:rPr lang="ko-KR" altLang="en-US" sz="1800" dirty="0"/>
              <a:t> </a:t>
            </a:r>
            <a:r>
              <a:rPr lang="en-US" altLang="ko-KR" sz="1800" dirty="0"/>
              <a:t>T-PAMI 2020)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JONGWOOK-SI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Network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Architecture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8" y="1419622"/>
                <a:ext cx="8352928" cy="3024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𝐺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𝑔𝑙𝑜𝑏𝑎𝑙</m:t>
                            </m:r>
                          </m:sub>
                        </m:sSub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𝑙</m:t>
                            </m:r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∗</m:t>
                            </m:r>
                          </m:sub>
                        </m:sSub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∗</m:t>
                            </m:r>
                          </m:sub>
                        </m:sSub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∗</m:t>
                            </m:r>
                          </m:sub>
                        </m:s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𝑓𝑢𝑠𝑖𝑜𝑛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𝑙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∗</m:t>
                        </m:r>
                      </m:sub>
                    </m:sSub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𝑙</m:t>
                            </m:r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_</m:t>
                            </m:r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𝑒𝑦𝑒</m:t>
                            </m:r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_</m:t>
                            </m:r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𝑙</m:t>
                            </m:r>
                          </m:sub>
                        </m:s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𝑙</m:t>
                            </m:r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_</m:t>
                            </m:r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𝑒𝑦𝑒</m:t>
                            </m:r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_</m:t>
                            </m:r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𝑙</m:t>
                            </m:r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_</m:t>
                            </m:r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𝑛𝑜𝑠𝑒</m:t>
                            </m:r>
                          </m:sub>
                        </m:s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𝑙</m:t>
                            </m:r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_</m:t>
                            </m:r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𝑚𝑜𝑢𝑡h</m:t>
                            </m:r>
                          </m:sub>
                        </m:s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𝑙</m:t>
                            </m:r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_</m:t>
                            </m:r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h𝑎𝑖𝑟</m:t>
                            </m:r>
                          </m:sub>
                        </m:s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𝑙</m:t>
                            </m:r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_</m:t>
                            </m:r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𝑏𝑔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𝐸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∗</m:t>
                        </m:r>
                      </m:sub>
                    </m:sSub>
                    <m:r>
                      <a:rPr lang="en-US" altLang="ko-KR" sz="1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𝑒𝑦𝑒</m:t>
                            </m:r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_</m:t>
                            </m:r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𝑙</m:t>
                            </m:r>
                          </m:sub>
                        </m:sSub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𝑒𝑦𝑒</m:t>
                            </m:r>
                            <m: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_</m:t>
                            </m:r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𝑛𝑜𝑠𝑒</m:t>
                            </m:r>
                          </m:sub>
                        </m:sSub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𝑙𝑖𝑝</m:t>
                            </m:r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_</m:t>
                            </m:r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𝑏</m:t>
                            </m:r>
                          </m:sub>
                        </m:sSub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𝑙𝑖𝑝</m:t>
                            </m:r>
                            <m: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_</m:t>
                            </m:r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sz="17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ko-KR" sz="1700" dirty="0">
                    <a:solidFill>
                      <a:srgbClr val="FF0000"/>
                    </a:solidFill>
                    <a:latin typeface="ArialUnicodeMS"/>
                    <a:ea typeface="나눔바른고딕" panose="020B0603020101020101"/>
                  </a:rPr>
                  <a:t>  : five auto-</a:t>
                </a:r>
                <a:r>
                  <a:rPr lang="en-US" altLang="ko-KR" sz="1700" dirty="0" err="1">
                    <a:solidFill>
                      <a:srgbClr val="FF0000"/>
                    </a:solidFill>
                    <a:latin typeface="ArialUnicodeMS"/>
                    <a:ea typeface="나눔바른고딕" panose="020B0603020101020101"/>
                  </a:rPr>
                  <a:t>encoderers</a:t>
                </a:r>
                <a:endParaRPr lang="en-US" altLang="ko-KR" sz="1700" dirty="0">
                  <a:solidFill>
                    <a:srgbClr val="FF0000"/>
                  </a:solidFill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𝐶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∗</m:t>
                        </m:r>
                      </m:sub>
                    </m:sSub>
                    <m:r>
                      <a:rPr lang="en-US" altLang="ko-KR" sz="1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𝑙𝑖𝑝</m:t>
                            </m:r>
                          </m:sub>
                        </m:sSub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h𝑎𝑖𝑟</m:t>
                            </m:r>
                          </m:sub>
                        </m:sSub>
                        <m:r>
                          <a:rPr lang="en-US" altLang="ko-KR" sz="17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ko-KR" sz="1700" dirty="0">
                    <a:solidFill>
                      <a:srgbClr val="FF0000"/>
                    </a:solidFill>
                    <a:latin typeface="ArialUnicodeMS"/>
                    <a:ea typeface="나눔바른고딕" panose="020B0603020101020101"/>
                  </a:rPr>
                  <a:t>                                    : a set of two classifiers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19622"/>
                <a:ext cx="8352928" cy="3024418"/>
              </a:xfrm>
              <a:prstGeom prst="rect">
                <a:avLst/>
              </a:prstGeom>
              <a:blipFill>
                <a:blip r:embed="rId2"/>
                <a:stretch>
                  <a:fillRect l="-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Composite generator G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02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Network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Architecture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352928" cy="2790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Subtle facial features and hair in </a:t>
            </a:r>
            <a:r>
              <a:rPr lang="en-US" altLang="ko-KR" sz="1700" dirty="0" err="1">
                <a:latin typeface="ArialUnicodeMS"/>
                <a:ea typeface="나눔바른고딕" panose="020B0603020101020101"/>
              </a:rPr>
              <a:t>APDrawingGAN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 : not artistically beautiful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700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ArialUnicodeMS"/>
                <a:ea typeface="나눔바른고딕" panose="020B0603020101020101"/>
              </a:rPr>
              <a:t>APDrawingGAN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++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1) rough </a:t>
            </a:r>
            <a:r>
              <a:rPr lang="en-US" altLang="ko-KR" sz="1700" dirty="0" err="1">
                <a:latin typeface="ArialUnicodeMS"/>
                <a:ea typeface="나눔바른고딕" panose="020B0603020101020101"/>
              </a:rPr>
              <a:t>APDrawing</a:t>
            </a:r>
            <a:endParaRPr lang="en-US" altLang="ko-KR" sz="1700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FF0000"/>
                </a:solidFill>
                <a:latin typeface="ArialUnicodeMS"/>
                <a:ea typeface="나눔바른고딕" panose="020B0603020101020101"/>
              </a:rPr>
              <a:t>2) using two lip and hair classifiers at a fine level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FF0000"/>
                </a:solidFill>
                <a:latin typeface="ArialUnicodeMS"/>
                <a:ea typeface="나눔바른고딕" panose="020B0603020101020101"/>
              </a:rPr>
              <a:t>3) applies trained auto-encoders to transform rough </a:t>
            </a:r>
            <a:r>
              <a:rPr lang="en-US" altLang="ko-KR" sz="1700" dirty="0" err="1">
                <a:solidFill>
                  <a:srgbClr val="FF0000"/>
                </a:solidFill>
                <a:latin typeface="ArialUnicodeMS"/>
                <a:ea typeface="나눔바른고딕" panose="020B0603020101020101"/>
              </a:rPr>
              <a:t>APDrawing</a:t>
            </a:r>
            <a:r>
              <a:rPr lang="en-US" altLang="ko-KR" sz="1700" dirty="0">
                <a:solidFill>
                  <a:srgbClr val="FF0000"/>
                </a:solidFill>
                <a:latin typeface="ArialUnicodeMS"/>
                <a:ea typeface="나눔바른고딕" panose="020B0603020101020101"/>
              </a:rPr>
              <a:t> portions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4) fused together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Local Generators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38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Network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Architecture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95536" y="1347614"/>
                <a:ext cx="8352928" cy="2049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 err="1">
                    <a:latin typeface="ArialUnicodeMS"/>
                    <a:ea typeface="나눔바른고딕" panose="020B0603020101020101"/>
                  </a:rPr>
                  <a:t>APDrawing</a:t>
                </a: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 : Multiple Styles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Lip (Full black, Full white)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Hair (dark, middle, light)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𝐶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𝑙𝑖𝑝</m:t>
                        </m:r>
                      </m:sub>
                    </m:sSub>
                    <m:r>
                      <a:rPr lang="en-US" altLang="ko-KR" sz="1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,</m:t>
                    </m:r>
                    <m:sSub>
                      <m:sSubPr>
                        <m:ctrlP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𝐶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h𝑎𝑖𝑟</m:t>
                        </m:r>
                      </m:sub>
                    </m:sSub>
                  </m:oMath>
                </a14:m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 : detect target style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347614"/>
                <a:ext cx="8352928" cy="2049600"/>
              </a:xfrm>
              <a:prstGeom prst="rect">
                <a:avLst/>
              </a:prstGeom>
              <a:blipFill>
                <a:blip r:embed="rId2"/>
                <a:stretch>
                  <a:fillRect l="-365" b="-2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Style-control classifiers for lips and hair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69CC03-B474-4A3E-95D3-78D1E8633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322" y="1275606"/>
            <a:ext cx="5567024" cy="34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74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Network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Architecture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95536" y="1347614"/>
                <a:ext cx="8352928" cy="2821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The inputs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𝐶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𝑙𝑖𝑝</m:t>
                        </m:r>
                      </m:sub>
                    </m:sSub>
                    <m:r>
                      <a:rPr lang="en-US" altLang="ko-KR" sz="1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 </m:t>
                    </m:r>
                    <m:r>
                      <a:rPr lang="en-US" altLang="ko-KR" sz="1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𝑎𝑛𝑑</m:t>
                    </m:r>
                    <m:sSub>
                      <m:sSubPr>
                        <m:ctrlPr>
                          <a:rPr lang="en-US" altLang="ko-KR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 </m:t>
                        </m:r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𝐶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h𝑎𝑖𝑟</m:t>
                        </m:r>
                      </m:sub>
                    </m:sSub>
                  </m:oMath>
                </a14:m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 are the local lip and hair region of the face photo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Their outputs are class labels.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The ground truth class labels for face photos are assigned according to the paired artist drawings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347614"/>
                <a:ext cx="8352928" cy="2821157"/>
              </a:xfrm>
              <a:prstGeom prst="rect">
                <a:avLst/>
              </a:prstGeom>
              <a:blipFill>
                <a:blip r:embed="rId2"/>
                <a:stretch>
                  <a:fillRect l="-365" r="-6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Style-control classifiers for lips and hair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37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Network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Architecture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95536" y="1347614"/>
                <a:ext cx="8352928" cy="2049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Classifiers adopt an architecture with </a:t>
                </a:r>
                <a:r>
                  <a:rPr lang="en-US" altLang="ko-KR" sz="1700" b="1" dirty="0">
                    <a:solidFill>
                      <a:schemeClr val="tx1"/>
                    </a:solidFill>
                    <a:ea typeface="나눔바른고딕" panose="020B0603020101020101"/>
                  </a:rPr>
                  <a:t>m</a:t>
                </a:r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 convolution layers followed by a FC layer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b="1" dirty="0">
                    <a:solidFill>
                      <a:schemeClr val="tx1"/>
                    </a:solidFill>
                    <a:ea typeface="나눔바른고딕" panose="020B0603020101020101"/>
                  </a:rPr>
                  <a:t>m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ArialUnicodeMS"/>
                    <a:ea typeface="나눔바른고딕" panose="020B0603020101020101"/>
                  </a:rPr>
                  <a:t> = 4 for lips regions and </a:t>
                </a:r>
                <a:r>
                  <a:rPr lang="en-US" altLang="ko-KR" sz="1700" b="1" dirty="0">
                    <a:solidFill>
                      <a:schemeClr val="tx1"/>
                    </a:solidFill>
                    <a:ea typeface="나눔바른고딕" panose="020B0603020101020101"/>
                  </a:rPr>
                  <a:t>m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ArialUnicodeMS"/>
                    <a:ea typeface="나눔바른고딕" panose="020B0603020101020101"/>
                  </a:rPr>
                  <a:t> = 7 for hair regions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solidFill>
                    <a:schemeClr val="tx1"/>
                  </a:solidFill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𝐶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𝑙𝑖𝑝</m:t>
                        </m:r>
                      </m:sub>
                    </m:sSub>
                    <m:r>
                      <a:rPr lang="en-US" altLang="ko-KR" sz="1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 </m:t>
                    </m:r>
                    <m:r>
                      <a:rPr lang="en-US" altLang="ko-KR" sz="1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𝑎𝑛𝑑</m:t>
                    </m:r>
                    <m:sSub>
                      <m:sSubPr>
                        <m:ctrlPr>
                          <a:rPr lang="en-US" altLang="ko-KR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 </m:t>
                        </m:r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𝐶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h𝑎𝑖𝑟</m:t>
                        </m:r>
                      </m:sub>
                    </m:sSub>
                  </m:oMath>
                </a14:m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 are trained using the cross entropy loss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347614"/>
                <a:ext cx="8352928" cy="2049600"/>
              </a:xfrm>
              <a:prstGeom prst="rect">
                <a:avLst/>
              </a:prstGeom>
              <a:blipFill>
                <a:blip r:embed="rId2"/>
                <a:stretch>
                  <a:fillRect l="-365" b="-2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Style-control classifiers for lips and hair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279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Network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Architecture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95536" y="1347614"/>
                <a:ext cx="8352928" cy="2472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The output of</a:t>
                </a:r>
                <a:r>
                  <a:rPr lang="en-US" altLang="ko-KR" sz="1700" i="1" dirty="0">
                    <a:latin typeface="Cambria Math" panose="02040503050406030204" pitchFamily="18" charset="0"/>
                    <a:ea typeface="나눔바른고딕" panose="020B0603020101020101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𝐶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𝑙𝑖𝑝</m:t>
                        </m:r>
                      </m:sub>
                    </m:sSub>
                  </m:oMath>
                </a14:m>
                <a:r>
                  <a:rPr lang="en-US" altLang="ko-KR" sz="17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나눔바른고딕" panose="020B0603020101020101"/>
                  </a:rPr>
                  <a:t> </a:t>
                </a:r>
                <a:r>
                  <a:rPr lang="en-US" altLang="ko-KR" sz="1700" b="0" dirty="0">
                    <a:solidFill>
                      <a:schemeClr val="tx1"/>
                    </a:solidFill>
                    <a:latin typeface="+mj-lt"/>
                    <a:ea typeface="나눔바른고딕" panose="020B0603020101020101"/>
                  </a:rPr>
                  <a:t>is used to control the auto-encoder enhancement (</a:t>
                </a:r>
                <a:r>
                  <a:rPr lang="ko-KR" altLang="en-US" sz="1700" b="0" dirty="0">
                    <a:solidFill>
                      <a:schemeClr val="tx1"/>
                    </a:solidFill>
                    <a:latin typeface="+mj-lt"/>
                    <a:ea typeface="나눔바른고딕" panose="020B0603020101020101"/>
                  </a:rPr>
                  <a:t>뒤에 자세히</a:t>
                </a:r>
                <a:r>
                  <a:rPr lang="en-US" altLang="ko-KR" sz="1700" b="0" dirty="0">
                    <a:solidFill>
                      <a:schemeClr val="tx1"/>
                    </a:solidFill>
                    <a:latin typeface="+mj-lt"/>
                    <a:ea typeface="나눔바른고딕" panose="020B0603020101020101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700" b="0" dirty="0">
                    <a:solidFill>
                      <a:schemeClr val="tx1"/>
                    </a:solidFill>
                    <a:latin typeface="+mj-lt"/>
                    <a:ea typeface="나눔바른고딕" panose="020B0603020101020101"/>
                  </a:rPr>
                  <a:t> </a:t>
                </a:r>
                <a:endParaRPr lang="en-US" altLang="ko-KR" sz="1700" b="0" i="1" dirty="0">
                  <a:solidFill>
                    <a:schemeClr val="tx1"/>
                  </a:solidFill>
                  <a:latin typeface="+mj-lt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The output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𝐶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h𝑎𝑖𝑟</m:t>
                        </m:r>
                      </m:sub>
                    </m:sSub>
                  </m:oMath>
                </a14:m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 is used </a:t>
                </a:r>
                <a:r>
                  <a:rPr lang="en-US" altLang="ko-KR" sz="1700" dirty="0">
                    <a:solidFill>
                      <a:srgbClr val="FF0000"/>
                    </a:solidFill>
                    <a:latin typeface="ArialUnicodeMS"/>
                    <a:ea typeface="나눔바른고딕" panose="020B0603020101020101"/>
                  </a:rPr>
                  <a:t>one-hot vector</a:t>
                </a: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 to represent different drawing styles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The output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𝐶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h𝑎𝑖𝑟</m:t>
                        </m:r>
                      </m:sub>
                    </m:sSub>
                  </m:oMath>
                </a14:m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 is converted to a 3D one-hot vector, then mapped to a 3-channel map, and concatenated with the feature extracted by the</a:t>
                </a:r>
                <a:r>
                  <a:rPr lang="ko-KR" altLang="en-US" sz="1700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encoder</a:t>
                </a:r>
                <a:r>
                  <a:rPr lang="ko-KR" altLang="en-US" sz="1700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of the hair local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𝑙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_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h𝑎𝑖𝑟</m:t>
                        </m:r>
                      </m:sub>
                    </m:sSub>
                  </m:oMath>
                </a14:m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347614"/>
                <a:ext cx="8352928" cy="2472408"/>
              </a:xfrm>
              <a:prstGeom prst="rect">
                <a:avLst/>
              </a:prstGeom>
              <a:blipFill>
                <a:blip r:embed="rId2"/>
                <a:stretch>
                  <a:fillRect l="-365" b="-9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Style-control classifiers for lips and hair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E7E3E9-DDD2-4F5E-9694-156C824EB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3490301"/>
            <a:ext cx="4572638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02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Network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Architecture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95536" y="1347614"/>
                <a:ext cx="8352928" cy="2064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𝐸</m:t>
                        </m:r>
                      </m:e>
                      <m:sub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∗</m:t>
                        </m:r>
                      </m:sub>
                    </m:sSub>
                    <m:r>
                      <a:rPr lang="en-US" altLang="ko-KR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𝑒𝑦𝑒</m:t>
                            </m:r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_</m:t>
                            </m:r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𝑙</m:t>
                            </m:r>
                          </m:sub>
                        </m:sSub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𝑒𝑦𝑒</m:t>
                            </m:r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_</m:t>
                            </m:r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𝑛𝑜𝑠𝑒</m:t>
                            </m:r>
                          </m:sub>
                        </m:sSub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𝑙𝑖𝑝</m:t>
                            </m:r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_</m:t>
                            </m:r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𝑏</m:t>
                            </m:r>
                          </m:sub>
                        </m:sSub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𝑙𝑖𝑝</m:t>
                            </m:r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_</m:t>
                            </m:r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ko-KR" sz="1700" dirty="0">
                    <a:solidFill>
                      <a:schemeClr val="tx1"/>
                    </a:solidFill>
                    <a:latin typeface="ArialUnicodeMS"/>
                    <a:ea typeface="나눔바른고딕" panose="020B0603020101020101"/>
                  </a:rPr>
                  <a:t> to improve local drawings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solidFill>
                    <a:schemeClr val="tx1"/>
                  </a:solidFill>
                  <a:latin typeface="ArialUnicodeMS"/>
                  <a:ea typeface="나눔바른고딕" panose="020B0603020101020101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700" dirty="0">
                    <a:solidFill>
                      <a:schemeClr val="tx1"/>
                    </a:solidFill>
                    <a:latin typeface="ArialUnicodeMS"/>
                    <a:ea typeface="나눔바른고딕" panose="020B0603020101020101"/>
                  </a:rPr>
                  <a:t>1) They feed synthesized, rough </a:t>
                </a:r>
                <a:r>
                  <a:rPr lang="en-US" altLang="ko-KR" sz="1700" dirty="0" err="1">
                    <a:solidFill>
                      <a:schemeClr val="tx1"/>
                    </a:solidFill>
                    <a:latin typeface="ArialUnicodeMS"/>
                    <a:ea typeface="나눔바른고딕" panose="020B0603020101020101"/>
                  </a:rPr>
                  <a:t>APDrawings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ArialUnicodeMS"/>
                    <a:ea typeface="나눔바른고딕" panose="020B0603020101020101"/>
                  </a:rPr>
                  <a:t> output from local generators into AE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2) The AE encode rough </a:t>
                </a:r>
                <a:r>
                  <a:rPr lang="en-US" altLang="ko-KR" sz="1700" dirty="0" err="1">
                    <a:latin typeface="ArialUnicodeMS"/>
                    <a:ea typeface="나눔바른고딕" panose="020B0603020101020101"/>
                  </a:rPr>
                  <a:t>APDrawings</a:t>
                </a: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 into concise feature representations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3) decoded for reconstructing high quality </a:t>
                </a:r>
                <a:r>
                  <a:rPr lang="en-US" altLang="ko-KR" sz="1700" dirty="0" err="1">
                    <a:latin typeface="ArialUnicodeMS"/>
                    <a:ea typeface="나눔바른고딕" panose="020B0603020101020101"/>
                  </a:rPr>
                  <a:t>APDrawings</a:t>
                </a: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 close to the artist drawings.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347614"/>
                <a:ext cx="8352928" cy="2064027"/>
              </a:xfrm>
              <a:prstGeom prst="rect">
                <a:avLst/>
              </a:prstGeom>
              <a:blipFill>
                <a:blip r:embed="rId2"/>
                <a:stretch>
                  <a:fillRect l="-511" b="-29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Auto-encoders for subtle facial features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751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Network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Architecture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95536" y="1347614"/>
                <a:ext cx="8352928" cy="2043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The AE adopt an architecture for 4-down Conv. 2-FC, 4-up Conv.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Choose the MSE that is computed in a compact mask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𝑚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 obtained by </a:t>
                </a:r>
                <a:r>
                  <a:rPr lang="en-US" altLang="ko-KR" sz="1700" dirty="0" err="1">
                    <a:solidFill>
                      <a:srgbClr val="FF0000"/>
                    </a:solidFill>
                    <a:latin typeface="ArialUnicodeMS"/>
                    <a:ea typeface="나눔바른고딕" panose="020B0603020101020101"/>
                  </a:rPr>
                  <a:t>OpenFace</a:t>
                </a:r>
                <a:endParaRPr lang="en-US" altLang="ko-KR" sz="1700" dirty="0">
                  <a:solidFill>
                    <a:srgbClr val="FF0000"/>
                  </a:solidFill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solidFill>
                      <a:schemeClr val="tx1"/>
                    </a:solidFill>
                    <a:latin typeface="ArialUnicodeMS"/>
                    <a:ea typeface="나눔바른고딕" panose="020B0603020101020101"/>
                  </a:rPr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ko-KR" sz="1700" dirty="0">
                    <a:solidFill>
                      <a:schemeClr val="tx1"/>
                    </a:solidFill>
                    <a:latin typeface="ArialUnicodeMS"/>
                    <a:ea typeface="나눔바른고딕" panose="020B0603020101020101"/>
                  </a:rPr>
                  <a:t> (output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𝑙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_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𝑛𝑜𝑠𝑒</m:t>
                        </m:r>
                      </m:sub>
                    </m:sSub>
                  </m:oMath>
                </a14:m>
                <a:r>
                  <a:rPr lang="en-US" altLang="ko-KR" sz="1700" dirty="0">
                    <a:solidFill>
                      <a:schemeClr val="tx1"/>
                    </a:solidFill>
                    <a:latin typeface="ArialUnicodeMS"/>
                    <a:ea typeface="나눔바른고딕" panose="020B0603020101020101"/>
                  </a:rPr>
                  <a:t>), output of AE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ko-KR" sz="1700" dirty="0">
                    <a:solidFill>
                      <a:schemeClr val="tx1"/>
                    </a:solidFill>
                    <a:latin typeface="ArialUnicodeMS"/>
                    <a:ea typeface="나눔바른고딕" panose="020B0603020101020101"/>
                  </a:rPr>
                  <a:t> :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solidFill>
                    <a:srgbClr val="FF0000"/>
                  </a:solidFill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347614"/>
                <a:ext cx="8352928" cy="2043765"/>
              </a:xfrm>
              <a:prstGeom prst="rect">
                <a:avLst/>
              </a:prstGeom>
              <a:blipFill>
                <a:blip r:embed="rId2"/>
                <a:stretch>
                  <a:fillRect l="-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Auto-encoders for subtle facial features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BBE2CF-0940-44E8-B237-270CE747B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715766"/>
            <a:ext cx="5572903" cy="19243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70D74A-66C2-4C6E-AC1E-A90C14E37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2309652"/>
            <a:ext cx="2372056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04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Network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Architecture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95536" y="1347614"/>
                <a:ext cx="8352928" cy="2459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For the lip region, two special AE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𝐸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𝑙𝑖𝑝</m:t>
                        </m:r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_</m:t>
                        </m:r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𝑏</m:t>
                        </m:r>
                      </m:sub>
                    </m:sSub>
                    <m:r>
                      <a:rPr lang="en-US" altLang="ko-KR" sz="1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,</m:t>
                    </m:r>
                    <m:sSub>
                      <m:sSubPr>
                        <m:ctrlP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𝐸</m:t>
                        </m:r>
                      </m:e>
                      <m:sub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𝑙𝑖𝑝</m:t>
                        </m:r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_</m:t>
                        </m:r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1700" dirty="0">
                    <a:solidFill>
                      <a:schemeClr val="tx1"/>
                    </a:solidFill>
                    <a:latin typeface="ArialUnicodeMS"/>
                    <a:ea typeface="나눔바른고딕" panose="020B0603020101020101"/>
                  </a:rPr>
                  <a:t> are trained separately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solidFill>
                      <a:schemeClr val="tx1"/>
                    </a:solidFill>
                    <a:latin typeface="ArialUnicodeMS"/>
                    <a:ea typeface="나눔바른고딕" panose="020B0603020101020101"/>
                  </a:rPr>
                  <a:t>Which lip AE to use is determined by the output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𝐶</m:t>
                        </m:r>
                      </m:e>
                      <m:sub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𝑙𝑖</m:t>
                        </m:r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𝑝</m:t>
                        </m:r>
                      </m:sub>
                    </m:sSub>
                  </m:oMath>
                </a14:m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Fusion Net</a:t>
                </a:r>
                <a:r>
                  <a:rPr lang="ko-KR" altLang="en-US" sz="1700" dirty="0">
                    <a:latin typeface="ArialUnicodeMS"/>
                    <a:ea typeface="나눔바른고딕" panose="020B0603020101020101"/>
                  </a:rPr>
                  <a:t>과 </a:t>
                </a: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Discriminator</a:t>
                </a:r>
                <a:r>
                  <a:rPr lang="ko-KR" altLang="en-US" sz="1700" dirty="0">
                    <a:latin typeface="ArialUnicodeMS"/>
                    <a:ea typeface="나눔바른고딕" panose="020B0603020101020101"/>
                  </a:rPr>
                  <a:t>는 </a:t>
                </a:r>
                <a:r>
                  <a:rPr lang="en-US" altLang="ko-KR" sz="1700" dirty="0" err="1">
                    <a:latin typeface="ArialUnicodeMS"/>
                    <a:ea typeface="나눔바른고딕" panose="020B0603020101020101"/>
                  </a:rPr>
                  <a:t>APDrawingGAN</a:t>
                </a:r>
                <a:r>
                  <a:rPr lang="ko-KR" altLang="en-US" sz="1700" dirty="0">
                    <a:latin typeface="ArialUnicodeMS"/>
                    <a:ea typeface="나눔바른고딕" panose="020B0603020101020101"/>
                  </a:rPr>
                  <a:t>과 동일</a:t>
                </a: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347614"/>
                <a:ext cx="8352928" cy="2459135"/>
              </a:xfrm>
              <a:prstGeom prst="rect">
                <a:avLst/>
              </a:prstGeom>
              <a:blipFill>
                <a:blip r:embed="rId2"/>
                <a:stretch>
                  <a:fillRect l="-365" b="-2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Auto-encoders for subtle facial features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000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Loss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Function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Loss and Pixel-wise Loss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533793-9606-4F5F-9080-B58090EF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312" y="1623917"/>
            <a:ext cx="5201376" cy="9812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CF0F19-66BC-4B94-8EBF-47C6B117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219822"/>
            <a:ext cx="4877481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7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Abstract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398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ArialUnicodeMS"/>
                <a:ea typeface="나눔바른고딕" panose="020B0603020101020101"/>
              </a:rPr>
              <a:t>APDrawings</a:t>
            </a:r>
            <a:r>
              <a:rPr lang="ko-KR" altLang="en-US" sz="1700" dirty="0">
                <a:latin typeface="ArialUnicodeMS"/>
                <a:ea typeface="나눔바른고딕" panose="020B0603020101020101"/>
              </a:rPr>
              <a:t>로 변환하기 위한 </a:t>
            </a:r>
            <a:r>
              <a:rPr lang="en-US" altLang="ko-KR" sz="1700" dirty="0" err="1">
                <a:latin typeface="ArialUnicodeMS"/>
                <a:ea typeface="나눔바른고딕" panose="020B0603020101020101"/>
              </a:rPr>
              <a:t>APDrawingGAN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++</a:t>
            </a:r>
            <a:r>
              <a:rPr lang="ko-KR" altLang="en-US" sz="1700" dirty="0">
                <a:latin typeface="ArialUnicodeMS"/>
                <a:ea typeface="나눔바른고딕" panose="020B0603020101020101"/>
              </a:rPr>
              <a:t>을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 </a:t>
            </a:r>
            <a:r>
              <a:rPr lang="ko-KR" altLang="en-US" sz="1700" dirty="0">
                <a:latin typeface="ArialUnicodeMS"/>
                <a:ea typeface="나눔바른고딕" panose="020B0603020101020101"/>
              </a:rPr>
              <a:t>제안한다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700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ArialUnicodeMS"/>
                <a:ea typeface="나눔바른고딕" panose="020B0603020101020101"/>
              </a:rPr>
              <a:t>큰 불일치에 불이익을 주면서 작은 잘못 정렬한 것으로 라인 처리</a:t>
            </a:r>
            <a:endParaRPr lang="en-US" altLang="ko-KR" sz="1700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ArialUnicodeMS"/>
                <a:ea typeface="나눔바른고딕" panose="020B0603020101020101"/>
              </a:rPr>
              <a:t>더 연속적인 선을 생성하는 작업을 해결</a:t>
            </a:r>
            <a:endParaRPr lang="en-US" altLang="ko-KR" sz="1700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ArialUnicodeMS"/>
                <a:ea typeface="나눔바른고딕" panose="020B0603020101020101"/>
              </a:rPr>
              <a:t>비선형 매핑을 사용한 거리 변환 손실과 새로운 라인 연속성 손실은 품질 향상</a:t>
            </a:r>
            <a:endParaRPr lang="en-US" altLang="ko-KR" sz="1700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700" dirty="0">
              <a:latin typeface="ArialUnicode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105315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Loss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Function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95536" y="1347614"/>
            <a:ext cx="8352928" cy="2005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They apply a nonlinear mapping to the DT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puts stronger penalty on large misalignments and reduces the penalty on small misalignments.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Since small misalignments frequently appear in artist drawings, the non linear mapping can help clean the local messy drawings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Line-promoting distance transform loss with nonlinear mapping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CF62F1-8B9B-49CD-8B74-9F4EC7F63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3564214"/>
            <a:ext cx="3134162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44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Loss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Function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Line-promoting distance transform loss with nonlinear mapping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2A064A-96BF-44B9-8E01-2485AD36B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58025"/>
            <a:ext cx="3607980" cy="9126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3766AC-444F-4549-BCE2-0B25D4F60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4041083"/>
            <a:ext cx="3672408" cy="5464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ADBAE0-3356-4210-B971-888B63826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991" y="1193649"/>
            <a:ext cx="6354066" cy="25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02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Loss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Function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Local transfer loss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D940AA-FBD5-4E19-A198-B523B78DD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07" y="1698625"/>
            <a:ext cx="6441585" cy="233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13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Loss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Function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95536" y="1347614"/>
                <a:ext cx="8352928" cy="3226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𝐿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𝑐𝑜𝑛𝑡𝑖</m:t>
                        </m:r>
                      </m:sub>
                    </m:sSub>
                  </m:oMath>
                </a14:m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 is a novel loss term designed for enhancing line continuity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They introduce a line continuity measure by learning from 11 x 11 patches extracted from artist drawings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They define the line continuity score of artist patches as 1, and give lower scores (0 ~ 1 ) for synthesized patched obtained by randomly</a:t>
                </a:r>
                <a:r>
                  <a:rPr lang="ko-KR" altLang="en-US" sz="1700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inverting some pixels in artist patches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347614"/>
                <a:ext cx="8352928" cy="3226845"/>
              </a:xfrm>
              <a:prstGeom prst="rect">
                <a:avLst/>
              </a:prstGeom>
              <a:blipFill>
                <a:blip r:embed="rId2"/>
                <a:stretch>
                  <a:fillRect l="-365" b="-3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 continuity loss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373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Loss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Function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95536" y="1347614"/>
            <a:ext cx="8352928" cy="2398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White-dominant artist patch : more white pixel than black pixel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First, randomly invert some black pixels and define the line continuity value of r %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     as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Then, randomly invert white pixels and define the line continuity value of r %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     as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700" dirty="0">
              <a:latin typeface="ArialUnicodeMS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 continuity loss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B8FB7B-7D84-48A8-B843-375E22BE7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0" y="3219822"/>
            <a:ext cx="1683531" cy="17573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FA0D49-ECD0-40F1-B98B-970E0DA8B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312006"/>
            <a:ext cx="1676634" cy="2476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21A74F-9D9F-4919-8D20-12824A4C1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308" y="3056181"/>
            <a:ext cx="1790950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03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Loss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Function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 continuity loss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1E15D0-DC65-453F-B4DF-A795BD8F9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00908"/>
            <a:ext cx="6695172" cy="33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10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Loss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Function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95536" y="1347614"/>
                <a:ext cx="8352928" cy="2790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Train a line continuity prediction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𝑅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𝑐𝑜𝑛𝑡𝑖</m:t>
                        </m:r>
                      </m:sub>
                    </m:sSub>
                  </m:oMath>
                </a14:m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 from these artist patches, synthesized patches and given continuity score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The network contains 3 flat-conv. And a FC layer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𝑃</m:t>
                    </m:r>
                    <m:d>
                      <m:d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𝑥</m:t>
                        </m:r>
                      </m:e>
                    </m:d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 </m:t>
                    </m:r>
                  </m:oMath>
                </a14:m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: the set of all patches that are not pure white or black, extracted from x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347614"/>
                <a:ext cx="8352928" cy="2790764"/>
              </a:xfrm>
              <a:prstGeom prst="rect">
                <a:avLst/>
              </a:prstGeom>
              <a:blipFill>
                <a:blip r:embed="rId2"/>
                <a:stretch>
                  <a:fillRect l="-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 continuity loss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DF262C-A8FB-4244-B5DC-A647E996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049" y="2643758"/>
            <a:ext cx="4305901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82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Loss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Function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95536" y="1347614"/>
                <a:ext cx="8352928" cy="3607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The higher the line continuity score, the more continuous the lines in </a:t>
                </a:r>
                <a:r>
                  <a:rPr lang="en-US" altLang="ko-KR" sz="1700" dirty="0" err="1">
                    <a:latin typeface="ArialUnicodeMS"/>
                    <a:ea typeface="나눔바른고딕" panose="020B0603020101020101"/>
                  </a:rPr>
                  <a:t>APDrawing</a:t>
                </a:r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 x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𝑃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𝑓𝑎𝑐𝑒</m:t>
                        </m:r>
                      </m:sub>
                    </m:sSub>
                    <m:d>
                      <m:d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 : the set of face patches,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𝑃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𝑛</m:t>
                        </m:r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𝑓𝑎𝑐𝑒</m:t>
                        </m:r>
                      </m:sub>
                    </m:sSub>
                    <m:d>
                      <m:d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1700" dirty="0">
                    <a:latin typeface="ArialUnicodeMS"/>
                    <a:ea typeface="나눔바른고딕" panose="020B0603020101020101"/>
                  </a:rPr>
                  <a:t> : the set of non-face patches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347614"/>
                <a:ext cx="8352928" cy="3607141"/>
              </a:xfrm>
              <a:prstGeom prst="rect">
                <a:avLst/>
              </a:prstGeom>
              <a:blipFill>
                <a:blip r:embed="rId2"/>
                <a:stretch>
                  <a:fillRect l="-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 continuity loss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174CFD-9A37-43CD-B1C1-0A48F5E9F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520378"/>
            <a:ext cx="5534797" cy="5811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353DDE-2AC6-40C0-8390-E63381BE0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283313"/>
            <a:ext cx="2838846" cy="2572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717D08-AD1B-44B6-86F6-0F1C7E6E7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217" y="3722353"/>
            <a:ext cx="809738" cy="2381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C7AE101-3875-466A-A289-55C76EC91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295" y="3678729"/>
            <a:ext cx="2172003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86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Training </a:t>
            </a:r>
            <a:r>
              <a:rPr lang="en-US" altLang="ko-KR" sz="3200" b="1" dirty="0" err="1">
                <a:latin typeface="나눔바른고딕" panose="020B0603020101020101" pitchFamily="50" charset="-127"/>
                <a:ea typeface="나눔바른고딕" panose="020B0603020101020101"/>
              </a:rPr>
              <a:t>APDrawingGAN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++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539552" y="4011910"/>
            <a:ext cx="8352928" cy="82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HM augmentation generates face photos with different face colors to augment the </a:t>
            </a:r>
            <a:r>
              <a:rPr lang="en-US" altLang="ko-KR" sz="1700" dirty="0" err="1">
                <a:latin typeface="ArialUnicodeMS"/>
                <a:ea typeface="나눔바른고딕" panose="020B0603020101020101"/>
              </a:rPr>
              <a:t>tranning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Histogram Matching Augmentation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998484-1CEA-4088-AEFD-DDE6E1C23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96" y="1275606"/>
            <a:ext cx="5430008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61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Training </a:t>
            </a:r>
            <a:r>
              <a:rPr lang="en-US" altLang="ko-KR" sz="3200" b="1" dirty="0" err="1">
                <a:latin typeface="나눔바른고딕" panose="020B0603020101020101" pitchFamily="50" charset="-127"/>
                <a:ea typeface="나눔바른고딕" panose="020B0603020101020101"/>
              </a:rPr>
              <a:t>APDrawingGAN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++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95536" y="1405235"/>
            <a:ext cx="8352928" cy="318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They use contrast limited histogram matching which restricts the slope of the mapping function </a:t>
            </a:r>
            <a:r>
              <a:rPr lang="en-US" altLang="ko-KR" sz="1700" dirty="0">
                <a:solidFill>
                  <a:srgbClr val="FF0000"/>
                </a:solidFill>
                <a:latin typeface="ArialUnicodeMS"/>
                <a:ea typeface="나눔바른고딕" panose="020B0603020101020101"/>
              </a:rPr>
              <a:t>to avoid extreme and unnatural </a:t>
            </a:r>
            <a:r>
              <a:rPr lang="en-US" altLang="ko-KR" sz="1700" dirty="0" err="1">
                <a:solidFill>
                  <a:srgbClr val="FF0000"/>
                </a:solidFill>
                <a:latin typeface="ArialUnicodeMS"/>
                <a:ea typeface="나눔바른고딕" panose="020B0603020101020101"/>
              </a:rPr>
              <a:t>recolorizations</a:t>
            </a:r>
            <a:endParaRPr lang="en-US" altLang="ko-KR" sz="1700" dirty="0">
              <a:solidFill>
                <a:srgbClr val="FF0000"/>
              </a:solidFill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To avoid any influence from the background, they </a:t>
            </a:r>
            <a:r>
              <a:rPr lang="en-US" altLang="ko-KR" sz="1700" dirty="0">
                <a:solidFill>
                  <a:srgbClr val="FF0000"/>
                </a:solidFill>
                <a:latin typeface="ArialUnicodeMS"/>
                <a:ea typeface="나눔바른고딕" panose="020B0603020101020101"/>
              </a:rPr>
              <a:t>only match the histogram in face regions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Improve the balance of face colors and makes better suited to faces over a </a:t>
            </a:r>
            <a:r>
              <a:rPr lang="en-US" altLang="ko-KR" sz="1700" dirty="0">
                <a:solidFill>
                  <a:srgbClr val="FF0000"/>
                </a:solidFill>
                <a:latin typeface="ArialUnicodeMS"/>
                <a:ea typeface="나눔바른고딕" panose="020B0603020101020101"/>
              </a:rPr>
              <a:t>wide range of colors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Apply HM to each face photo in the training set </a:t>
            </a:r>
            <a:r>
              <a:rPr lang="en-US" altLang="ko-KR" sz="1700" dirty="0">
                <a:solidFill>
                  <a:srgbClr val="FF0000"/>
                </a:solidFill>
                <a:latin typeface="ArialUnicodeMS"/>
                <a:ea typeface="나눔바른고딕" panose="020B0603020101020101"/>
              </a:rPr>
              <a:t>7 times 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using </a:t>
            </a:r>
            <a:r>
              <a:rPr lang="en-US" altLang="ko-KR" sz="1700" dirty="0">
                <a:solidFill>
                  <a:srgbClr val="FF0000"/>
                </a:solidFill>
                <a:latin typeface="ArialUnicodeMS"/>
                <a:ea typeface="나눔바른고딕" panose="020B0603020101020101"/>
              </a:rPr>
              <a:t>7 randomly selected 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images from </a:t>
            </a:r>
            <a:r>
              <a:rPr lang="en-US" altLang="ko-KR" sz="1700" dirty="0" err="1">
                <a:latin typeface="ArialUnicodeMS"/>
                <a:ea typeface="나눔바른고딕" panose="020B0603020101020101"/>
              </a:rPr>
              <a:t>APDrawing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 Datasets.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Histogram Matching Augmentation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77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FDB6D5-01AF-4E54-8F01-A9BFAD228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83354"/>
            <a:ext cx="7596336" cy="367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5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Training </a:t>
            </a:r>
            <a:r>
              <a:rPr lang="en-US" altLang="ko-KR" sz="3200" b="1" dirty="0" err="1">
                <a:latin typeface="나눔바른고딕" panose="020B0603020101020101" pitchFamily="50" charset="-127"/>
                <a:ea typeface="나눔바른고딕" panose="020B0603020101020101"/>
              </a:rPr>
              <a:t>APDrawingGAN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++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611560" y="3651870"/>
            <a:ext cx="8352928" cy="82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ArialUnicodeMS"/>
                <a:ea typeface="나눔바른고딕" panose="020B0603020101020101"/>
              </a:rPr>
              <a:t>사전 훈련 단계에서 대략적인 근사치로 사용하기 위하여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ArialUnicodeMS"/>
                <a:ea typeface="나눔바른고딕" panose="020B0603020101020101"/>
              </a:rPr>
              <a:t>사전 훈련 후에 </a:t>
            </a:r>
            <a:r>
              <a:rPr lang="en-US" altLang="ko-KR" sz="1700" dirty="0" err="1">
                <a:latin typeface="ArialUnicodeMS"/>
                <a:ea typeface="나눔바른고딕" panose="020B0603020101020101"/>
              </a:rPr>
              <a:t>APDrawing</a:t>
            </a:r>
            <a:r>
              <a:rPr lang="ko-KR" altLang="en-US" sz="1700" dirty="0">
                <a:latin typeface="ArialUnicodeMS"/>
                <a:ea typeface="나눔바른고딕" panose="020B0603020101020101"/>
              </a:rPr>
              <a:t>을 추가하여 혼합 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Training</a:t>
            </a:r>
            <a:r>
              <a:rPr lang="ko-KR" altLang="en-US" sz="1700" dirty="0">
                <a:latin typeface="ArialUnicodeMS"/>
                <a:ea typeface="나눔바른고딕" panose="020B0603020101020101"/>
              </a:rPr>
              <a:t>을 함</a:t>
            </a:r>
            <a:endParaRPr lang="en-US" altLang="ko-KR" sz="1700" dirty="0">
              <a:latin typeface="ArialUnicodeMS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9599BA-4322-402B-9A02-E0CF3150A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170486"/>
            <a:ext cx="4380714" cy="248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9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Comparison with state of the art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D8CE97-3D9B-422B-8CD3-3EBB32B9E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68" y="1136948"/>
            <a:ext cx="6948264" cy="39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61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Comparison with state of the art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D7224C-7A7E-46F5-86DA-543F46B64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630"/>
            <a:ext cx="9144000" cy="250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66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Comparison with state of the art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DB3D0C-34A0-48D2-889C-307B2F0D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271256"/>
            <a:ext cx="5811067" cy="26009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FCB93C-2DCC-4A9E-B069-FEF0AD751F99}"/>
              </a:ext>
            </a:extLst>
          </p:cNvPr>
          <p:cNvSpPr txBox="1"/>
          <p:nvPr/>
        </p:nvSpPr>
        <p:spPr>
          <a:xfrm>
            <a:off x="395536" y="4006551"/>
            <a:ext cx="8352928" cy="82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Study with 102 participants to compare </a:t>
            </a:r>
            <a:r>
              <a:rPr lang="en-US" altLang="ko-KR" sz="1700" dirty="0" err="1">
                <a:latin typeface="ArialUnicodeMS"/>
                <a:ea typeface="나눔바른고딕" panose="020B0603020101020101"/>
              </a:rPr>
              <a:t>APDrawingGAN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++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All 70 test pairs were used in study (group any two of them)</a:t>
            </a:r>
          </a:p>
        </p:txBody>
      </p:sp>
    </p:spTree>
    <p:extLst>
      <p:ext uri="{BB962C8B-B14F-4D97-AF65-F5344CB8AC3E}">
        <p14:creationId xmlns:p14="http://schemas.microsoft.com/office/powerpoint/2010/main" val="1439798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Comparison with state of the art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CB93C-2DCC-4A9E-B069-FEF0AD751F99}"/>
              </a:ext>
            </a:extLst>
          </p:cNvPr>
          <p:cNvSpPr txBox="1"/>
          <p:nvPr/>
        </p:nvSpPr>
        <p:spPr>
          <a:xfrm>
            <a:off x="395536" y="4006551"/>
            <a:ext cx="8352928" cy="43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A perceptual similarity metric, to correlate well with human perceptual similarity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8C9CAD-AB84-4331-8350-C27A55B58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405235"/>
            <a:ext cx="5124351" cy="197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93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Comparison with state of the art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98EB90-9938-4545-9702-2756604A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36948"/>
            <a:ext cx="5135537" cy="394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74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Ablation study in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APDrawingGAN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++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CB93C-2DCC-4A9E-B069-FEF0AD751F99}"/>
              </a:ext>
            </a:extLst>
          </p:cNvPr>
          <p:cNvSpPr txBox="1"/>
          <p:nvPr/>
        </p:nvSpPr>
        <p:spPr>
          <a:xfrm>
            <a:off x="323528" y="4304419"/>
            <a:ext cx="8352928" cy="43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Ablation study on histogram matching augmentation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90BE5E-AB1B-4EC5-AB03-F62447FB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38130"/>
            <a:ext cx="5448505" cy="315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91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Ablation study in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APDrawingGAN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++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CB93C-2DCC-4A9E-B069-FEF0AD751F99}"/>
              </a:ext>
            </a:extLst>
          </p:cNvPr>
          <p:cNvSpPr txBox="1"/>
          <p:nvPr/>
        </p:nvSpPr>
        <p:spPr>
          <a:xfrm>
            <a:off x="323528" y="4304419"/>
            <a:ext cx="8352928" cy="43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Ablation study on DT loss nonlinear mapping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30137-C065-49A4-AB5E-EFDCF1382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970" y="1190432"/>
            <a:ext cx="4544059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25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Ablation study in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APDrawingGAN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++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CB93C-2DCC-4A9E-B069-FEF0AD751F99}"/>
              </a:ext>
            </a:extLst>
          </p:cNvPr>
          <p:cNvSpPr txBox="1"/>
          <p:nvPr/>
        </p:nvSpPr>
        <p:spPr>
          <a:xfrm>
            <a:off x="323528" y="4304419"/>
            <a:ext cx="8352928" cy="43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Ablation study on line continuity loss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8C8AC7-3C3D-4592-8988-EA84F27B0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128" y="1271406"/>
            <a:ext cx="4791744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7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352928" cy="315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ArialUnicodeMS"/>
                <a:ea typeface="나눔바른고딕" panose="020B0603020101020101"/>
              </a:rPr>
              <a:t>이 논문에서는 </a:t>
            </a:r>
            <a:r>
              <a:rPr lang="en-US" altLang="ko-KR" sz="1700" dirty="0" err="1">
                <a:latin typeface="ArialUnicodeMS"/>
                <a:ea typeface="나눔바른고딕" panose="020B0603020101020101"/>
              </a:rPr>
              <a:t>APDrawingGAN</a:t>
            </a:r>
            <a:r>
              <a:rPr lang="ko-KR" altLang="en-US" sz="1700" dirty="0">
                <a:latin typeface="ArialUnicodeMS"/>
                <a:ea typeface="나눔바른고딕" panose="020B0603020101020101"/>
              </a:rPr>
              <a:t>을 개선하고 섬세한 얼굴 특징을 학습하여 생성할 수 있는 </a:t>
            </a:r>
            <a:r>
              <a:rPr lang="en-US" altLang="ko-KR" sz="1700" dirty="0" err="1">
                <a:latin typeface="ArialUnicodeMS"/>
                <a:ea typeface="나눔바른고딕" panose="020B0603020101020101"/>
              </a:rPr>
              <a:t>APDrawingGAN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 ++ </a:t>
            </a:r>
            <a:r>
              <a:rPr lang="ko-KR" altLang="en-US" sz="1700" dirty="0">
                <a:latin typeface="ArialUnicodeMS"/>
                <a:ea typeface="나눔바른고딕" panose="020B0603020101020101"/>
              </a:rPr>
              <a:t>제안</a:t>
            </a:r>
            <a:endParaRPr lang="en-US" altLang="ko-KR" sz="1700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700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Network</a:t>
            </a:r>
            <a:r>
              <a:rPr lang="ko-KR" altLang="en-US" sz="1700" dirty="0">
                <a:latin typeface="ArialUnicodeMS"/>
                <a:ea typeface="나눔바른고딕" panose="020B0603020101020101"/>
              </a:rPr>
              <a:t> 구조 </a:t>
            </a:r>
            <a:endParaRPr lang="en-US" altLang="ko-KR" sz="1700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ArialUnicodeMS"/>
                <a:ea typeface="나눔바른고딕" panose="020B0603020101020101"/>
              </a:rPr>
              <a:t>APDrawingGAN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 : Residual Block</a:t>
            </a:r>
            <a:r>
              <a:rPr lang="ko-KR" altLang="en-US" sz="1700" dirty="0">
                <a:latin typeface="ArialUnicodeMS"/>
                <a:ea typeface="나눔바른고딕" panose="020B0603020101020101"/>
              </a:rPr>
              <a:t>있는 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CNN</a:t>
            </a:r>
            <a:r>
              <a:rPr lang="ko-KR" altLang="en-US" sz="1700" dirty="0">
                <a:latin typeface="ArialUnicodeMS"/>
                <a:ea typeface="나눔바른고딕" panose="020B0603020101020101"/>
              </a:rPr>
              <a:t>을 사용하여 </a:t>
            </a:r>
            <a:r>
              <a:rPr lang="en-US" altLang="ko-KR" sz="1700" dirty="0" err="1">
                <a:latin typeface="ArialUnicodeMS"/>
                <a:ea typeface="나눔바른고딕" panose="020B0603020101020101"/>
              </a:rPr>
              <a:t>APDrawing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 </a:t>
            </a:r>
            <a:r>
              <a:rPr lang="ko-KR" altLang="en-US" sz="1700" dirty="0">
                <a:latin typeface="ArialUnicodeMS"/>
                <a:ea typeface="나눔바른고딕" panose="020B0603020101020101"/>
              </a:rPr>
              <a:t>형식으로 변환</a:t>
            </a:r>
            <a:endParaRPr lang="en-US" altLang="ko-KR" sz="1700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ArialUnicodeMS"/>
                <a:ea typeface="나눔바른고딕" panose="020B0603020101020101"/>
              </a:rPr>
              <a:t>APDrawingGAN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++ : </a:t>
            </a:r>
            <a:r>
              <a:rPr lang="en-US" altLang="ko-KR" sz="1700" dirty="0" err="1">
                <a:latin typeface="ArialUnicodeMS"/>
                <a:ea typeface="나눔바른고딕" panose="020B0603020101020101"/>
              </a:rPr>
              <a:t>APDrawingGAN</a:t>
            </a:r>
            <a:r>
              <a:rPr lang="ko-KR" altLang="en-US" sz="1700" dirty="0">
                <a:latin typeface="ArialUnicodeMS"/>
                <a:ea typeface="나눔바른고딕" panose="020B0603020101020101"/>
              </a:rPr>
              <a:t>에 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Auto Encoder</a:t>
            </a:r>
            <a:r>
              <a:rPr lang="ko-KR" altLang="en-US" sz="1700" dirty="0">
                <a:latin typeface="ArialUnicodeMS"/>
                <a:ea typeface="나눔바른고딕" panose="020B0603020101020101"/>
              </a:rPr>
              <a:t>를 추가하여 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Fine tuning</a:t>
            </a:r>
          </a:p>
        </p:txBody>
      </p:sp>
    </p:spTree>
    <p:extLst>
      <p:ext uri="{BB962C8B-B14F-4D97-AF65-F5344CB8AC3E}">
        <p14:creationId xmlns:p14="http://schemas.microsoft.com/office/powerpoint/2010/main" val="1781064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352928" cy="2627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Loss Function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ArialUnicodeMS"/>
                <a:ea typeface="나눔바른고딕" panose="020B0603020101020101"/>
              </a:rPr>
              <a:t>ApDrawingGAN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++</a:t>
            </a:r>
            <a:r>
              <a:rPr lang="ko-KR" altLang="en-US" sz="1700" dirty="0">
                <a:latin typeface="ArialUnicodeMS"/>
                <a:ea typeface="나눔바른고딕" panose="020B0603020101020101"/>
              </a:rPr>
              <a:t>에는 새로운 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line continuity loss </a:t>
            </a:r>
            <a:r>
              <a:rPr lang="ko-KR" altLang="en-US" sz="1700" dirty="0">
                <a:latin typeface="ArialUnicodeMS"/>
                <a:ea typeface="나눔바른고딕" panose="020B0603020101020101"/>
              </a:rPr>
              <a:t>도입</a:t>
            </a:r>
            <a:endParaRPr lang="en-US" altLang="ko-KR" sz="1700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DT loss</a:t>
            </a:r>
            <a:r>
              <a:rPr lang="ko-KR" altLang="en-US" sz="1700" dirty="0">
                <a:latin typeface="ArialUnicodeMS"/>
                <a:ea typeface="나눔바른고딕" panose="020B0603020101020101"/>
              </a:rPr>
              <a:t>를 계산하기 전에 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nonlinear mapping</a:t>
            </a:r>
            <a:r>
              <a:rPr lang="ko-KR" altLang="en-US" sz="1700" dirty="0">
                <a:latin typeface="ArialUnicodeMS"/>
                <a:ea typeface="나눔바른고딕" panose="020B0603020101020101"/>
              </a:rPr>
              <a:t>을 적용</a:t>
            </a:r>
            <a:endParaRPr lang="en-US" altLang="ko-KR" sz="1700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Kept cleaner by strongly penalizing large misalignments while tolerating small </a:t>
            </a:r>
            <a:r>
              <a:rPr lang="en-US" altLang="ko-KR" sz="1700" dirty="0" err="1">
                <a:latin typeface="ArialUnicodeMS"/>
                <a:ea typeface="나눔바른고딕" panose="020B0603020101020101"/>
              </a:rPr>
              <a:t>misaliganments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, which are typically present in artist drawings.</a:t>
            </a:r>
          </a:p>
        </p:txBody>
      </p:sp>
    </p:spTree>
    <p:extLst>
      <p:ext uri="{BB962C8B-B14F-4D97-AF65-F5344CB8AC3E}">
        <p14:creationId xmlns:p14="http://schemas.microsoft.com/office/powerpoint/2010/main" val="167935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352928" cy="3150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Training Scheme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ArialUnicodeMS"/>
                <a:ea typeface="나눔바른고딕" panose="020B0603020101020101"/>
              </a:rPr>
              <a:t>APDrawingGAN</a:t>
            </a:r>
            <a:r>
              <a:rPr lang="ko-KR" altLang="en-US" sz="1700" dirty="0">
                <a:latin typeface="ArialUnicodeMS"/>
                <a:ea typeface="나눔바른고딕" panose="020B0603020101020101"/>
              </a:rPr>
              <a:t>과 동일한 데이터세트 사용</a:t>
            </a:r>
            <a:endParaRPr lang="en-US" altLang="ko-KR" sz="1700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700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ArialUnicodeMS"/>
                <a:ea typeface="나눔바른고딕" panose="020B0603020101020101"/>
              </a:rPr>
              <a:t>데이터 세트 내에서 서로 다른 피부 색상의 불균형 해결 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: Histogram Matching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ArialUnicodeMS"/>
                <a:ea typeface="나눔바른고딕" panose="020B0603020101020101"/>
              </a:rPr>
              <a:t>APDrawingGAN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++</a:t>
            </a:r>
            <a:r>
              <a:rPr lang="ko-KR" altLang="en-US" sz="1700" dirty="0">
                <a:latin typeface="ArialUnicodeMS"/>
                <a:ea typeface="나눔바른고딕" panose="020B0603020101020101"/>
              </a:rPr>
              <a:t>이 어두운 얼굴에 대해 더 나은 결과를 얻을 수 있다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. </a:t>
            </a:r>
          </a:p>
          <a:p>
            <a:pPr algn="l">
              <a:lnSpc>
                <a:spcPct val="200000"/>
              </a:lnSpc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     Why? </a:t>
            </a:r>
            <a:r>
              <a:rPr lang="ko-KR" altLang="en-US" sz="1700" dirty="0">
                <a:latin typeface="ArialUnicodeMS"/>
                <a:ea typeface="나눔바른고딕" panose="020B0603020101020101"/>
              </a:rPr>
              <a:t>해당 데이터세트 내에는 어두운 얼굴이 없기 때문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9064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Overview of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APDrawingGAN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++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overview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F3A9F8-515F-4CEC-A661-7874169EC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6" y="1044483"/>
            <a:ext cx="8964488" cy="412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58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Overview of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APDrawingGAN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++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8" y="1419622"/>
                <a:ext cx="8352928" cy="828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𝑆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𝑑𝑎𝑡𝑎</m:t>
                        </m:r>
                      </m:sub>
                    </m:sSub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| </m:t>
                        </m:r>
                        <m:sSub>
                          <m:sSubPr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 </m:t>
                        </m:r>
                        <m:r>
                          <a:rPr lang="ko-KR" altLang="en-US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𝜖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 </m:t>
                        </m:r>
                        <m:r>
                          <a:rPr lang="ko-KR" altLang="en-US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𝒫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𝑖</m:t>
                            </m:r>
                          </m:sub>
                        </m:sSub>
                        <m:r>
                          <a:rPr lang="ko-KR" altLang="en-US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𝜖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 </m:t>
                        </m:r>
                        <m:r>
                          <a:rPr lang="ko-KR" altLang="en-US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𝒜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 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𝑖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=1, 2,…, 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𝑁</m:t>
                        </m:r>
                      </m:e>
                    </m:d>
                  </m:oMath>
                </a14:m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19622"/>
                <a:ext cx="8352928" cy="828688"/>
              </a:xfrm>
              <a:prstGeom prst="rect">
                <a:avLst/>
              </a:prstGeom>
              <a:blipFill>
                <a:blip r:embed="rId2"/>
                <a:stretch>
                  <a:fillRect l="-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overview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87CE11-8878-44BD-930E-04BDF0DFD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777" y="2499742"/>
            <a:ext cx="6306430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25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Network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Architecture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352928" cy="2398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Different from </a:t>
            </a:r>
            <a:r>
              <a:rPr lang="en-US" altLang="ko-KR" sz="1700" dirty="0" err="1">
                <a:latin typeface="ArialUnicodeMS"/>
                <a:ea typeface="나눔바른고딕" panose="020B0603020101020101"/>
              </a:rPr>
              <a:t>APDrawingGAN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, they introduce auto-encoders into the generator network to further improve local fine details in </a:t>
            </a:r>
            <a:r>
              <a:rPr lang="en-US" altLang="ko-KR" sz="1700" dirty="0" err="1">
                <a:latin typeface="ArialUnicodeMS"/>
                <a:ea typeface="나눔바른고딕" panose="020B0603020101020101"/>
              </a:rPr>
              <a:t>APDrawings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To cope with six combinations </a:t>
            </a:r>
            <a:r>
              <a:rPr lang="en-US" altLang="ko-KR" sz="1700" dirty="0">
                <a:solidFill>
                  <a:srgbClr val="FF0000"/>
                </a:solidFill>
                <a:latin typeface="ArialUnicodeMS"/>
                <a:ea typeface="나눔바른고딕" panose="020B0603020101020101"/>
              </a:rPr>
              <a:t>for two lips styles and three hair styles</a:t>
            </a:r>
            <a:r>
              <a:rPr lang="en-US" altLang="ko-KR" sz="1700" dirty="0">
                <a:latin typeface="ArialUnicodeMS"/>
                <a:ea typeface="나눔바른고딕" panose="020B0603020101020101"/>
              </a:rPr>
              <a:t>, they introduce two classifiers for lips and hair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rialUnicodeMS"/>
                <a:ea typeface="나눔바른고딕" panose="020B0603020101020101"/>
              </a:rPr>
              <a:t>The output of the classifiers is used to guide the local generators/auto encoders towards on of the target styles.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5734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12709</TotalTime>
  <Words>1188</Words>
  <Application>Microsoft Office PowerPoint</Application>
  <PresentationFormat>화면 슬라이드 쇼(16:9)</PresentationFormat>
  <Paragraphs>180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ArialUnicodeMS</vt:lpstr>
      <vt:lpstr>맑은 고딕</vt:lpstr>
      <vt:lpstr>나눔바른고딕</vt:lpstr>
      <vt:lpstr>Arial</vt:lpstr>
      <vt:lpstr>Cambria Math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사용자</cp:lastModifiedBy>
  <cp:revision>465</cp:revision>
  <dcterms:created xsi:type="dcterms:W3CDTF">2016-12-05T23:26:54Z</dcterms:created>
  <dcterms:modified xsi:type="dcterms:W3CDTF">2021-03-29T04:12:05Z</dcterms:modified>
</cp:coreProperties>
</file>